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3.png" ContentType="image/png"/>
  <Override PartName="/ppt/media/image1.jpeg" ContentType="image/jpeg"/>
  <Override PartName="/ppt/media/image2.png" ContentType="image/png"/>
  <Override PartName="/ppt/media/image4.gif" ContentType="image/gif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b="0" lang="de-D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&lt;date/heure&gt;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&lt;pied de page&gt;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764F81A6-83ED-4B93-9C06-A8E65B88D19C}" type="slidenum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&lt;numéro&gt;</a:t>
            </a:fld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-5040"/>
            <a:ext cx="9071640" cy="2885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Rencontres 2018 pour le bilinguisme français-allemand</a:t>
            </a:r>
            <a:r>
              <a:rPr b="1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1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en Lorraine</a:t>
            </a:r>
            <a:endParaRPr b="1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504000" y="2520000"/>
            <a:ext cx="9071640" cy="3633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1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Le 24 novembre à l’Hostellerie Saint-Hubert à Hambach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1" lang="de-DE" sz="3600" spc="-1" strike="noStrike">
                <a:solidFill>
                  <a:srgbClr val="99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Promouvoir</a:t>
            </a:r>
            <a:r>
              <a:rPr b="0" lang="de-DE" sz="3600" spc="-1" strike="noStrike">
                <a:solidFill>
                  <a:srgbClr val="99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1" lang="de-DE" sz="3600" spc="-1" strike="noStrike">
                <a:solidFill>
                  <a:srgbClr val="99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l’apprentissage de</a:t>
            </a:r>
            <a:r>
              <a:rPr b="1" lang="de-DE" sz="3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1" lang="de-DE" sz="36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l’allemand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604800" y="5479200"/>
            <a:ext cx="8908200" cy="114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travers une table ronde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Destinée à mettre en évidence le besoin d‘allemand et de bilinguisme dans notre territoire de vie transfrontalier ouvert sur l‘Europe et sur l‘espace germanophone fort de 100 millions de locuteurs.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Besoin de bilinguisme dans la sphère économique et d‘insertion professionnelle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Besoin de bilinguisme pour sa dimension éducative, interculturelle, socio-culturelle de réalisation de soi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149040"/>
            <a:ext cx="9071640" cy="2298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 un travail en ateliers </a:t>
            </a:r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sur la nécessaire convergence </a:t>
            </a:r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entre école et société civile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504000" y="2664000"/>
            <a:ext cx="9071640" cy="367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Sur deux axes: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l‘apprentissage de l‘allemand, et donc la maîtrise de deux  langues, comme atout pour l‘avenir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nécessité d‘ancrer le bilinguisme dans la société civile en dépassant les préjugés et de  rendre la langue allemande visible, audible et désirable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Afin de générer des projets d‘actions 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504000" y="2016000"/>
            <a:ext cx="9071640" cy="4137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Sur les deux axes précités: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montée en puissance des parcours bilingues, par la multiplication des sites et l‘intensification de l‘apprentissage de l‘allemand (à l‘école et hors de l‘école)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 soutien de la société civile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 sollicitant les personnes physiques et/ou morales à même de susciter et de porter des actions de promotion du bilinguisme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 vous remerciant de votre attention et en vous souhaitant une matinée de travail fructueuse!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642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 Rencontres intégrées à un cheminement réflexif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2232000"/>
            <a:ext cx="9071640" cy="3921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r>
              <a:rPr b="1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15 oct. 2016: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Pour une Lorraine bilingue!</a:t>
            </a: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Nécessité d‘une refondation sur 3 piliers: les valeurs de réalisme, de pragmatisme, d‘ouverture.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Quels objectifs et quels freins?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 exemples de réussite.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1008000"/>
            <a:ext cx="9071640" cy="514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r>
              <a:rPr b="1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18 nov. 2017: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Penser le bilinguisme Lorrain au XXI° siècle. Zweisprachig, unsere Zunkunft!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Penser le bilinguisme dans le siècle en cours. Dans le présent et le futur.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Sans idéologie, ni passéisme.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Avec une prise en compte des spécificités historiques, géographiques, socio-linguistiques du territoire.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région (ouverture) sans le régionalisme (fermeture). 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Pour une pensée complexe.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24 novembre 2018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1" lang="de-DE" sz="44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Promouvoir l‘apprentissage de l‘allemand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CBL: force de proposition, 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force d‘action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Dans notre terre d‘entre-deux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504000" y="1944000"/>
            <a:ext cx="9071640" cy="4209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d‘entre-deux mondes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d‘entre-deux langues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d‘entre-deux cultures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d‘entre-deux états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Nécessité de lever des barrières juridiques,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culturelles, linguistiques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864000" y="5076000"/>
            <a:ext cx="576000" cy="432000"/>
          </a:xfrm>
          <a:custGeom>
            <a:avLst/>
            <a:gdLst/>
            <a:ahLst/>
            <a:rect l="0" t="0" r="r" b="b"/>
            <a:pathLst>
              <a:path w="1601" h="1202">
                <a:moveTo>
                  <a:pt x="0" y="300"/>
                </a:moveTo>
                <a:lnTo>
                  <a:pt x="1200" y="300"/>
                </a:lnTo>
                <a:lnTo>
                  <a:pt x="1200" y="0"/>
                </a:lnTo>
                <a:lnTo>
                  <a:pt x="1600" y="600"/>
                </a:lnTo>
                <a:lnTo>
                  <a:pt x="1200" y="1201"/>
                </a:lnTo>
                <a:lnTo>
                  <a:pt x="1200" y="900"/>
                </a:lnTo>
                <a:lnTo>
                  <a:pt x="0" y="900"/>
                </a:lnTo>
                <a:lnTo>
                  <a:pt x="200" y="600"/>
                </a:lnTo>
                <a:lnTo>
                  <a:pt x="0" y="3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 terre d‘ouverture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 espace géographique ouvert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Une terre de brassage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 une terre de migrations qui ne se laisse pas réduire à la seule opposition: Moselle romanophone vs Moselle germanophone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Nécessité d‘appréhender la complexité du territoire de vie transfrontalier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Pour un bilinguisme inclusif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 puise dans une langue et une culture germaniques 2 fois millénaires pendant lesquelles les dialectes ont été la langue de communication au quotidien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 qui s‘est enrichi à partir du 16ème siècle d‘une forme normée, l‘allemand standard, sans le lexique duquel, il serait impossible de dire le monde d‘aujourd‘hui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 n‘exclut pas le multilinguisme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Porter une stratégie opérationelle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 promotion du bilinguisme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français-allemand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301320"/>
            <a:ext cx="9071640" cy="1354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 une mobilisation de la société civile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504000" y="2016000"/>
            <a:ext cx="9071640" cy="4137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 doit être demandeuse de bilinguisme, parce qu‘elle en sera bénéficiaire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CBL, force de proposition: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Pour rendre l‘allemand visible, audible, désirable…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Pour prôner l‘accession à la langue allemande à l‘école et hors de l‘école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 la sollicitation des „compétences partagées“ entre la région, les départements, les communes, les collectivités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LibreOffice/5.1.4.2$Windows_x86 LibreOffice_project/f99d75f39f1c57ebdd7ffc5f42867c12031db97a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2018-11-18T14:27:34Z</dcterms:created>
  <dc:creator/>
  <dc:description/>
  <dc:language>de-DE</dc:language>
  <cp:lastModifiedBy/>
  <dcterms:modified xsi:type="dcterms:W3CDTF">2018-11-23T08:42:26Z</dcterms:modified>
  <cp:revision>2</cp:revision>
  <dc:subject/>
  <dc:title/>
</cp:coreProperties>
</file>