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A0FD6A5-B436-41D7-8AEA-D06C3B957774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DD2D20A-084D-4A10-A20E-642CED3C7BB6}" type="slidenum">
              <a:rPr b="0"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8D42582-6142-4814-BE7C-3C0B55478B38}" type="slidenum">
              <a:rPr b="0"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228600" y="228600"/>
            <a:ext cx="8695080" cy="24681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6047280" y="1824480"/>
            <a:ext cx="2875680" cy="71316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2619360" y="1696320"/>
            <a:ext cx="5543640" cy="8492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2828880" y="1708560"/>
            <a:ext cx="5467320" cy="77364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5609520" y="1694880"/>
            <a:ext cx="330732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11680" y="1679400"/>
            <a:ext cx="8722800" cy="132912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228600" y="228600"/>
            <a:ext cx="8695080" cy="60343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6054840" y="5499360"/>
            <a:ext cx="2879280" cy="71424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2622240" y="5370840"/>
            <a:ext cx="5550840" cy="85068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2832120" y="5383080"/>
            <a:ext cx="5474160" cy="7747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5616360" y="5369760"/>
            <a:ext cx="3311640" cy="65160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211680" y="5353920"/>
            <a:ext cx="8722800" cy="133092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28600" y="228600"/>
            <a:ext cx="8695080" cy="24681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047280" y="1824480"/>
            <a:ext cx="2875680" cy="71316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2619360" y="1696320"/>
            <a:ext cx="5543640" cy="8492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4"/>
          <p:cNvSpPr/>
          <p:nvPr/>
        </p:nvSpPr>
        <p:spPr>
          <a:xfrm>
            <a:off x="2828880" y="1708560"/>
            <a:ext cx="5467320" cy="77364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"/>
          <p:cNvSpPr/>
          <p:nvPr/>
        </p:nvSpPr>
        <p:spPr>
          <a:xfrm>
            <a:off x="5609520" y="1694880"/>
            <a:ext cx="3307320" cy="6508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6"/>
          <p:cNvSpPr/>
          <p:nvPr/>
        </p:nvSpPr>
        <p:spPr>
          <a:xfrm>
            <a:off x="211680" y="1679400"/>
            <a:ext cx="8722800" cy="132912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685800" y="1600200"/>
            <a:ext cx="7771680" cy="17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Besoins d’allemand! Promouvoir l’allemand!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1371600" y="3556080"/>
            <a:ext cx="6400080" cy="14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Jürgen BECKER  24/11/2018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107640" y="188640"/>
            <a:ext cx="8934840" cy="638604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637200" y="6536160"/>
            <a:ext cx="2345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Source</a:t>
            </a: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: </a:t>
            </a:r>
            <a:r>
              <a:rPr b="0" i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Crédit Geoatlas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85800" y="1600200"/>
            <a:ext cx="7771680" cy="17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1371600" y="3556080"/>
            <a:ext cx="6400080" cy="14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0" y="195120"/>
            <a:ext cx="9143280" cy="646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92160"/>
            <a:ext cx="9064800" cy="643752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6931800" y="6173640"/>
            <a:ext cx="2133000" cy="36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1265A88D-7541-40AC-B1BF-8BB9F06B789F}" type="slidenum">
              <a:rPr b="0" lang="de-DE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&lt;numéro&gt;</a:t>
            </a:fld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315360" y="6303960"/>
            <a:ext cx="627120" cy="36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10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0" y="224280"/>
            <a:ext cx="9149400" cy="648648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7010280" y="6356520"/>
            <a:ext cx="2133000" cy="36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0295764F-1F19-4D40-8FE1-88EA0E8BC47D}" type="slidenum">
              <a:rPr b="0" lang="de-DE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&lt;numéro&gt;</a:t>
            </a:fld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315360" y="6303960"/>
            <a:ext cx="627120" cy="36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13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871920" y="2675520"/>
            <a:ext cx="7407720" cy="34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0" y="116640"/>
            <a:ext cx="9035640" cy="625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71920" y="2675520"/>
            <a:ext cx="7407720" cy="34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2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0" y="260640"/>
            <a:ext cx="8935560" cy="580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5" descr=""/>
          <p:cNvPicPr/>
          <p:nvPr/>
        </p:nvPicPr>
        <p:blipFill>
          <a:blip r:embed="rId1"/>
          <a:stretch/>
        </p:blipFill>
        <p:spPr>
          <a:xfrm>
            <a:off x="7380360" y="5832360"/>
            <a:ext cx="1151280" cy="82080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981000" y="1340640"/>
            <a:ext cx="7407720" cy="46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Ateliers EURES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Flyer pour promouvoir le marché allemand et le bilinguisme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Brochures EURES du CRD sur les langues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Coopérations avec le Goethe Institut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Promotion plateforme langue Conseil Régional Grand Est + autres formations allemand (« itinéraires »)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Promotion par le Service Placement Transfrontalier de la langue allemande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Actions de communication auprès des medias pour Service de Placement Transfrontalier  et EURES et donc  de facto pour le bilinguisme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Promotion de l’apprentissage transfrontalier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0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Coopération avec l’Education Nationale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67640" y="486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Promotion de l’allemand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2"/>
          <a:stretch/>
        </p:blipFill>
        <p:spPr>
          <a:xfrm>
            <a:off x="179640" y="2005920"/>
            <a:ext cx="751680" cy="828000"/>
          </a:xfrm>
          <a:prstGeom prst="rect">
            <a:avLst/>
          </a:prstGeom>
          <a:ln>
            <a:noFill/>
          </a:ln>
        </p:spPr>
      </p:pic>
      <p:pic>
        <p:nvPicPr>
          <p:cNvPr id="119" name="Picture 3" descr=""/>
          <p:cNvPicPr/>
          <p:nvPr/>
        </p:nvPicPr>
        <p:blipFill>
          <a:blip r:embed="rId3"/>
          <a:stretch/>
        </p:blipFill>
        <p:spPr>
          <a:xfrm>
            <a:off x="1331640" y="5781600"/>
            <a:ext cx="2751840" cy="1075680"/>
          </a:xfrm>
          <a:prstGeom prst="rect">
            <a:avLst/>
          </a:prstGeom>
          <a:ln>
            <a:noFill/>
          </a:ln>
        </p:spPr>
      </p:pic>
      <p:pic>
        <p:nvPicPr>
          <p:cNvPr id="120" name="Picture 4" descr=""/>
          <p:cNvPicPr/>
          <p:nvPr/>
        </p:nvPicPr>
        <p:blipFill>
          <a:blip r:embed="rId4"/>
          <a:stretch/>
        </p:blipFill>
        <p:spPr>
          <a:xfrm>
            <a:off x="4643280" y="5794560"/>
            <a:ext cx="1647000" cy="82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827640" y="2205000"/>
            <a:ext cx="7407720" cy="34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4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Le bilinguisme réciproque est une nécessité en Europe en tant que marché intérieur (comparé aux Etas Unis, la Chine)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4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Dans notre zone géographique (Lorraine / Moselle Est) la maitrise de l’allemand est un « plus » voire une nécessité pour l’emploi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4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La maîtrise de l’Allemand est en baisse en Lorraine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4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Les acteurs s’en rendent compte et on constate des actions et de la mobilisation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de-DE" sz="2400" spc="-1" strike="noStrike">
                <a:solidFill>
                  <a:srgbClr val="073e8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Une meilleure articulation des actions et une coopération plus étroite des acteurs pourraient augmenter l’efficacité. 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conclusion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915</TotalTime>
  <Application>LibreOffice/5.1.4.2$Windows_x86 LibreOffice_project/f99d75f39f1c57ebdd7ffc5f42867c12031db97a</Application>
  <Words>97</Words>
  <Paragraphs>25</Paragraphs>
  <Company>Pôle Emploi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2018-11-23T08:09:08Z</dcterms:created>
  <dc:creator>HUMBERT Sophie</dc:creator>
  <dc:description/>
  <dc:language>de-DE</dc:language>
  <cp:lastModifiedBy/>
  <dcterms:modified xsi:type="dcterms:W3CDTF">2018-11-25T08:40:47Z</dcterms:modified>
  <cp:revision>15</cp:revision>
  <dc:subject/>
  <dc:title>Besoins en langue allemande et promotion de l’allemand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Pôle Emploi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